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imes New Roman MT Bold" charset="1" panose="02030802070405020303"/>
      <p:regular r:id="rId21"/>
    </p:embeddedFont>
    <p:embeddedFont>
      <p:font typeface="Canva Sans Bold" charset="1" panose="020B0803030501040103"/>
      <p:regular r:id="rId22"/>
    </p:embeddedFont>
    <p:embeddedFont>
      <p:font typeface="Times New Roman MT" charset="1" panose="020305020704050203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5FF">
                <a:alpha val="100000"/>
              </a:srgbClr>
            </a:gs>
            <a:gs pos="100000">
              <a:srgbClr val="0B00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00450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5000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28544" y="4040239"/>
            <a:ext cx="14430913" cy="201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 u="sng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TEXT TO SPEECH AND SPEECH TO TEXT CONVERTER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281383" y="2722057"/>
            <a:ext cx="3725233" cy="1756786"/>
          </a:xfrm>
          <a:custGeom>
            <a:avLst/>
            <a:gdLst/>
            <a:ahLst/>
            <a:cxnLst/>
            <a:rect r="r" b="b" t="t" l="l"/>
            <a:pathLst>
              <a:path h="1756786" w="3725233">
                <a:moveTo>
                  <a:pt x="0" y="0"/>
                </a:moveTo>
                <a:lnTo>
                  <a:pt x="3725234" y="0"/>
                </a:lnTo>
                <a:lnTo>
                  <a:pt x="3725234" y="1756786"/>
                </a:lnTo>
                <a:lnTo>
                  <a:pt x="0" y="1756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8253" y="94523"/>
            <a:ext cx="1613012" cy="1868354"/>
          </a:xfrm>
          <a:custGeom>
            <a:avLst/>
            <a:gdLst/>
            <a:ahLst/>
            <a:cxnLst/>
            <a:rect r="r" b="b" t="t" l="l"/>
            <a:pathLst>
              <a:path h="1868354" w="1613012">
                <a:moveTo>
                  <a:pt x="0" y="0"/>
                </a:moveTo>
                <a:lnTo>
                  <a:pt x="1613011" y="0"/>
                </a:lnTo>
                <a:lnTo>
                  <a:pt x="1613011" y="1868354"/>
                </a:lnTo>
                <a:lnTo>
                  <a:pt x="0" y="186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7" t="-146" r="-2435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99267" y="5593268"/>
            <a:ext cx="10439964" cy="4104458"/>
            <a:chOff x="0" y="0"/>
            <a:chExt cx="13919953" cy="5472610"/>
          </a:xfrm>
        </p:grpSpPr>
        <p:sp>
          <p:nvSpPr>
            <p:cNvPr name="Freeform 9" id="9"/>
            <p:cNvSpPr/>
            <p:nvPr/>
          </p:nvSpPr>
          <p:spPr>
            <a:xfrm flipH="false" flipV="true" rot="0">
              <a:off x="4243530" y="0"/>
              <a:ext cx="4966978" cy="2342382"/>
            </a:xfrm>
            <a:custGeom>
              <a:avLst/>
              <a:gdLst/>
              <a:ahLst/>
              <a:cxnLst/>
              <a:rect r="r" b="b" t="t" l="l"/>
              <a:pathLst>
                <a:path h="2342382" w="4966978">
                  <a:moveTo>
                    <a:pt x="0" y="2342382"/>
                  </a:moveTo>
                  <a:lnTo>
                    <a:pt x="4966978" y="2342382"/>
                  </a:lnTo>
                  <a:lnTo>
                    <a:pt x="4966978" y="0"/>
                  </a:lnTo>
                  <a:lnTo>
                    <a:pt x="0" y="0"/>
                  </a:lnTo>
                  <a:lnTo>
                    <a:pt x="0" y="2342382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379509"/>
              <a:ext cx="4093102" cy="4093102"/>
            </a:xfrm>
            <a:custGeom>
              <a:avLst/>
              <a:gdLst/>
              <a:ahLst/>
              <a:cxnLst/>
              <a:rect r="r" b="b" t="t" l="l"/>
              <a:pathLst>
                <a:path h="4093102" w="4093102">
                  <a:moveTo>
                    <a:pt x="0" y="0"/>
                  </a:moveTo>
                  <a:lnTo>
                    <a:pt x="4093102" y="0"/>
                  </a:lnTo>
                  <a:lnTo>
                    <a:pt x="4093102" y="4093101"/>
                  </a:lnTo>
                  <a:lnTo>
                    <a:pt x="0" y="4093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827180" y="1379509"/>
              <a:ext cx="4092772" cy="4092772"/>
            </a:xfrm>
            <a:custGeom>
              <a:avLst/>
              <a:gdLst/>
              <a:ahLst/>
              <a:cxnLst/>
              <a:rect r="r" b="b" t="t" l="l"/>
              <a:pathLst>
                <a:path h="4092772" w="4092772">
                  <a:moveTo>
                    <a:pt x="0" y="0"/>
                  </a:moveTo>
                  <a:lnTo>
                    <a:pt x="4092773" y="0"/>
                  </a:lnTo>
                  <a:lnTo>
                    <a:pt x="4092773" y="4092772"/>
                  </a:lnTo>
                  <a:lnTo>
                    <a:pt x="0" y="4092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3650863" y="2819141"/>
              <a:ext cx="6176318" cy="1516629"/>
              <a:chOff x="0" y="0"/>
              <a:chExt cx="1105637" cy="27149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05637" cy="271495"/>
              </a:xfrm>
              <a:custGeom>
                <a:avLst/>
                <a:gdLst/>
                <a:ahLst/>
                <a:cxnLst/>
                <a:rect r="r" b="b" t="t" l="l"/>
                <a:pathLst>
                  <a:path h="271495" w="1105637">
                    <a:moveTo>
                      <a:pt x="1105637" y="135748"/>
                    </a:moveTo>
                    <a:lnTo>
                      <a:pt x="845671" y="271495"/>
                    </a:lnTo>
                    <a:lnTo>
                      <a:pt x="861429" y="146748"/>
                    </a:lnTo>
                    <a:lnTo>
                      <a:pt x="244208" y="146748"/>
                    </a:lnTo>
                    <a:lnTo>
                      <a:pt x="259966" y="271495"/>
                    </a:lnTo>
                    <a:lnTo>
                      <a:pt x="0" y="135748"/>
                    </a:lnTo>
                    <a:lnTo>
                      <a:pt x="259966" y="0"/>
                    </a:lnTo>
                    <a:lnTo>
                      <a:pt x="244196" y="124785"/>
                    </a:lnTo>
                    <a:lnTo>
                      <a:pt x="861442" y="124785"/>
                    </a:lnTo>
                    <a:lnTo>
                      <a:pt x="845671" y="0"/>
                    </a:lnTo>
                    <a:lnTo>
                      <a:pt x="1105637" y="1357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EFFFF">
                      <a:alpha val="100000"/>
                    </a:srgbClr>
                  </a:gs>
                  <a:gs pos="100000">
                    <a:srgbClr val="C5C5C5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14300" y="88900"/>
                <a:ext cx="877037" cy="555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4071065" y="7145765"/>
            <a:ext cx="4216935" cy="3019945"/>
            <a:chOff x="0" y="0"/>
            <a:chExt cx="1215898" cy="8707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845" y="11927"/>
              <a:ext cx="1198209" cy="857412"/>
            </a:xfrm>
            <a:custGeom>
              <a:avLst/>
              <a:gdLst/>
              <a:ahLst/>
              <a:cxnLst/>
              <a:rect r="r" b="b" t="t" l="l"/>
              <a:pathLst>
                <a:path h="857412" w="1198209">
                  <a:moveTo>
                    <a:pt x="765340" y="23094"/>
                  </a:moveTo>
                  <a:lnTo>
                    <a:pt x="787238" y="27707"/>
                  </a:lnTo>
                  <a:cubicBezTo>
                    <a:pt x="882005" y="47671"/>
                    <a:pt x="970399" y="90660"/>
                    <a:pt x="1044617" y="152877"/>
                  </a:cubicBezTo>
                  <a:lnTo>
                    <a:pt x="1061062" y="166663"/>
                  </a:lnTo>
                  <a:cubicBezTo>
                    <a:pt x="1123585" y="219075"/>
                    <a:pt x="1166369" y="291238"/>
                    <a:pt x="1182355" y="371241"/>
                  </a:cubicBezTo>
                  <a:lnTo>
                    <a:pt x="1182355" y="371241"/>
                  </a:lnTo>
                  <a:cubicBezTo>
                    <a:pt x="1198208" y="450580"/>
                    <a:pt x="1182901" y="532978"/>
                    <a:pt x="1139611" y="601330"/>
                  </a:cubicBezTo>
                  <a:lnTo>
                    <a:pt x="1134859" y="608833"/>
                  </a:lnTo>
                  <a:cubicBezTo>
                    <a:pt x="1087730" y="683247"/>
                    <a:pt x="1020156" y="742505"/>
                    <a:pt x="940226" y="779514"/>
                  </a:cubicBezTo>
                  <a:lnTo>
                    <a:pt x="917327" y="790117"/>
                  </a:lnTo>
                  <a:cubicBezTo>
                    <a:pt x="821583" y="834449"/>
                    <a:pt x="717338" y="857412"/>
                    <a:pt x="611828" y="857412"/>
                  </a:cubicBezTo>
                  <a:lnTo>
                    <a:pt x="586380" y="857412"/>
                  </a:lnTo>
                  <a:cubicBezTo>
                    <a:pt x="480870" y="857412"/>
                    <a:pt x="376625" y="834449"/>
                    <a:pt x="280881" y="790117"/>
                  </a:cubicBezTo>
                  <a:lnTo>
                    <a:pt x="257982" y="779514"/>
                  </a:lnTo>
                  <a:cubicBezTo>
                    <a:pt x="178052" y="742505"/>
                    <a:pt x="110478" y="683247"/>
                    <a:pt x="63349" y="608833"/>
                  </a:cubicBezTo>
                  <a:lnTo>
                    <a:pt x="58597" y="601330"/>
                  </a:lnTo>
                  <a:cubicBezTo>
                    <a:pt x="15307" y="532978"/>
                    <a:pt x="0" y="450580"/>
                    <a:pt x="15853" y="371241"/>
                  </a:cubicBezTo>
                  <a:lnTo>
                    <a:pt x="15853" y="371241"/>
                  </a:lnTo>
                  <a:cubicBezTo>
                    <a:pt x="31839" y="291238"/>
                    <a:pt x="74623" y="219075"/>
                    <a:pt x="137146" y="166663"/>
                  </a:cubicBezTo>
                  <a:lnTo>
                    <a:pt x="153591" y="152877"/>
                  </a:lnTo>
                  <a:cubicBezTo>
                    <a:pt x="227809" y="90660"/>
                    <a:pt x="316203" y="47671"/>
                    <a:pt x="410970" y="27707"/>
                  </a:cubicBezTo>
                  <a:lnTo>
                    <a:pt x="432868" y="23094"/>
                  </a:lnTo>
                  <a:cubicBezTo>
                    <a:pt x="542489" y="0"/>
                    <a:pt x="655719" y="0"/>
                    <a:pt x="765340" y="230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81783" y="103688"/>
              <a:ext cx="852333" cy="648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T.N.S.Samanvitha      (22501A05H6)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P.Amulya                       (22501A05D7)</a:t>
              </a:r>
            </a:p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P.PhaniKrishna           (22501A05D8)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66726" y="320674"/>
            <a:ext cx="12545472" cy="128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PRASAD V. POTLURI SIDDHARTHA INSTITUTE OF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23769" y="797278"/>
            <a:ext cx="1854690" cy="124256"/>
            <a:chOff x="0" y="0"/>
            <a:chExt cx="488478" cy="32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27661" y="1740976"/>
            <a:ext cx="13171699" cy="5779083"/>
          </a:xfrm>
          <a:custGeom>
            <a:avLst/>
            <a:gdLst/>
            <a:ahLst/>
            <a:cxnLst/>
            <a:rect r="r" b="b" t="t" l="l"/>
            <a:pathLst>
              <a:path h="5779083" w="13171699">
                <a:moveTo>
                  <a:pt x="0" y="0"/>
                </a:moveTo>
                <a:lnTo>
                  <a:pt x="13171699" y="0"/>
                </a:lnTo>
                <a:lnTo>
                  <a:pt x="13171699" y="5779083"/>
                </a:lnTo>
                <a:lnTo>
                  <a:pt x="0" y="5779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02211" y="41628"/>
            <a:ext cx="709780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OUTPUT SCREENSHOTS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47149" y="7893244"/>
            <a:ext cx="3386237" cy="49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to Speech Interface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23769" y="797278"/>
            <a:ext cx="1854690" cy="124256"/>
            <a:chOff x="0" y="0"/>
            <a:chExt cx="488478" cy="32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41002" y="1519719"/>
            <a:ext cx="15020224" cy="5519932"/>
          </a:xfrm>
          <a:custGeom>
            <a:avLst/>
            <a:gdLst/>
            <a:ahLst/>
            <a:cxnLst/>
            <a:rect r="r" b="b" t="t" l="l"/>
            <a:pathLst>
              <a:path h="5519932" w="15020224">
                <a:moveTo>
                  <a:pt x="0" y="0"/>
                </a:moveTo>
                <a:lnTo>
                  <a:pt x="15020225" y="0"/>
                </a:lnTo>
                <a:lnTo>
                  <a:pt x="15020225" y="5519933"/>
                </a:lnTo>
                <a:lnTo>
                  <a:pt x="0" y="5519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02211" y="41628"/>
            <a:ext cx="709780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OUTPUT SCREENSHOTS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5173" y="7534952"/>
            <a:ext cx="3731882" cy="49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Speech to Text Interface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23769" y="797278"/>
            <a:ext cx="1854690" cy="124256"/>
            <a:chOff x="0" y="0"/>
            <a:chExt cx="488478" cy="32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51460" y="1531551"/>
            <a:ext cx="14199309" cy="7223899"/>
          </a:xfrm>
          <a:custGeom>
            <a:avLst/>
            <a:gdLst/>
            <a:ahLst/>
            <a:cxnLst/>
            <a:rect r="r" b="b" t="t" l="l"/>
            <a:pathLst>
              <a:path h="7223899" w="14199309">
                <a:moveTo>
                  <a:pt x="0" y="0"/>
                </a:moveTo>
                <a:lnTo>
                  <a:pt x="14199309" y="0"/>
                </a:lnTo>
                <a:lnTo>
                  <a:pt x="14199309" y="7223898"/>
                </a:lnTo>
                <a:lnTo>
                  <a:pt x="0" y="722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02211" y="41628"/>
            <a:ext cx="709780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OUTPUT SCREENSHOTS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5173" y="8957945"/>
            <a:ext cx="4061068" cy="49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Accuracy Checker Interface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31570" y="3289864"/>
            <a:ext cx="1117184" cy="1299996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3895" y="8334977"/>
            <a:ext cx="1117184" cy="1299996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548591" y="1276075"/>
            <a:ext cx="709780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FUTURE PLANS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28723" y="2031726"/>
            <a:ext cx="1854690" cy="124256"/>
            <a:chOff x="0" y="0"/>
            <a:chExt cx="488478" cy="327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401320" y="2266035"/>
            <a:ext cx="6669651" cy="4931964"/>
          </a:xfrm>
          <a:custGeom>
            <a:avLst/>
            <a:gdLst/>
            <a:ahLst/>
            <a:cxnLst/>
            <a:rect r="r" b="b" t="t" l="l"/>
            <a:pathLst>
              <a:path h="4931964" w="6669651">
                <a:moveTo>
                  <a:pt x="0" y="0"/>
                </a:moveTo>
                <a:lnTo>
                  <a:pt x="6669651" y="0"/>
                </a:lnTo>
                <a:lnTo>
                  <a:pt x="6669651" y="4931965"/>
                </a:lnTo>
                <a:lnTo>
                  <a:pt x="0" y="4931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547139"/>
            <a:ext cx="8928635" cy="451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Add m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ulti-language and accent support.</a:t>
            </a:r>
          </a:p>
          <a:p>
            <a:pPr algn="l" marL="777234" indent="-388617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Inte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grate with chatbots, assistive tools, and voice assistants.</a:t>
            </a:r>
          </a:p>
          <a:p>
            <a:pPr algn="l" marL="777234" indent="-388617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Improve noise robustness for real-world audio.</a:t>
            </a:r>
          </a:p>
          <a:p>
            <a:pPr algn="l" marL="777234" indent="-388617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eploy as cloud-hosted web/mobile app.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31570" y="3289864"/>
            <a:ext cx="1117184" cy="1299996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3895" y="8334977"/>
            <a:ext cx="1117184" cy="1299996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548591" y="1276075"/>
            <a:ext cx="709780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CONCLUSION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28723" y="2031726"/>
            <a:ext cx="1854690" cy="124256"/>
            <a:chOff x="0" y="0"/>
            <a:chExt cx="488478" cy="327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261058" y="2586116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380974"/>
            <a:ext cx="8928635" cy="660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developed system successf</a:t>
            </a: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ully performs bidirectional conversion between text and speech, ensuring smooth human–computer interaction.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By inte</a:t>
            </a: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grating gTTS for Text-to-Speech and Wav2Vec2 for Speech-to-Text, the project achieves high accuracy and natural voice output.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use of JiWER for accuracy measurement provides a reliable performance evaluation based on Word Error Rate (WER).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Gradio interface makes the application interactive, user-friendly, and suitable for real-time demonstrations.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Overall, th</a:t>
            </a: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 project demonstrates the effective use of deep learning and NLP techniques to enhance communication accessibility and automation.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881026"/>
            <a:ext cx="18288000" cy="3086100"/>
            <a:chOff x="0" y="0"/>
            <a:chExt cx="481659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5000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28544" y="3130315"/>
            <a:ext cx="14430913" cy="250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32"/>
              </a:lnSpc>
              <a:spcBef>
                <a:spcPct val="0"/>
              </a:spcBef>
            </a:pPr>
            <a:r>
              <a:rPr lang="en-US" b="true" sz="13166" u="sng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THANK YOU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281383" y="2002633"/>
            <a:ext cx="3725233" cy="1756786"/>
          </a:xfrm>
          <a:custGeom>
            <a:avLst/>
            <a:gdLst/>
            <a:ahLst/>
            <a:cxnLst/>
            <a:rect r="r" b="b" t="t" l="l"/>
            <a:pathLst>
              <a:path h="1756786" w="3725233">
                <a:moveTo>
                  <a:pt x="0" y="0"/>
                </a:moveTo>
                <a:lnTo>
                  <a:pt x="3725234" y="0"/>
                </a:lnTo>
                <a:lnTo>
                  <a:pt x="3725234" y="1756786"/>
                </a:lnTo>
                <a:lnTo>
                  <a:pt x="0" y="1756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7281383" y="5088733"/>
            <a:ext cx="3725233" cy="1756786"/>
          </a:xfrm>
          <a:custGeom>
            <a:avLst/>
            <a:gdLst/>
            <a:ahLst/>
            <a:cxnLst/>
            <a:rect r="r" b="b" t="t" l="l"/>
            <a:pathLst>
              <a:path h="1756786" w="3725233">
                <a:moveTo>
                  <a:pt x="0" y="1756786"/>
                </a:moveTo>
                <a:lnTo>
                  <a:pt x="3725234" y="1756786"/>
                </a:lnTo>
                <a:lnTo>
                  <a:pt x="3725234" y="0"/>
                </a:lnTo>
                <a:lnTo>
                  <a:pt x="0" y="0"/>
                </a:lnTo>
                <a:lnTo>
                  <a:pt x="0" y="175678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464" y="1335702"/>
            <a:ext cx="5673865" cy="660231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27575" t="0" r="-2757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972538" y="1335702"/>
            <a:ext cx="5673865" cy="6602315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40505" t="0" r="-4050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07438" y="4493502"/>
            <a:ext cx="1117184" cy="1299996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21908" y="4493502"/>
            <a:ext cx="1117184" cy="1299996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20961" y="4167689"/>
            <a:ext cx="1854690" cy="124256"/>
            <a:chOff x="0" y="0"/>
            <a:chExt cx="488478" cy="327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020961" y="3308915"/>
            <a:ext cx="373941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ABSTRACT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20961" y="4417302"/>
            <a:ext cx="5789526" cy="378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6"/>
              </a:lnSpc>
              <a:spcBef>
                <a:spcPct val="0"/>
              </a:spcBef>
            </a:pPr>
            <a:r>
              <a:rPr lang="en-US" sz="2132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p</a:t>
            </a:r>
            <a:r>
              <a:rPr lang="en-US" sz="2132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roject develops a bidirectional converter that transforms text into natural-sounding speech and speech into accurate text, enabling seamless human–computer communication. It integrates gTTS for text-to-speech and Wav2Vec2 for speech-to-text, ensuring real-time interaction. System performance is evaluated using Word Error Rate (WER) via the JiWER library, and all features are combined into an interactive Gradio interface.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31117" y="1499813"/>
            <a:ext cx="5856883" cy="5033259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21614" t="0" r="-2161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927767" y="4225041"/>
            <a:ext cx="5856883" cy="50332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0" t="-8181" r="0" b="-818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34840" y="2917257"/>
            <a:ext cx="1854690" cy="124256"/>
            <a:chOff x="0" y="0"/>
            <a:chExt cx="488478" cy="327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34840" y="4016442"/>
            <a:ext cx="273855" cy="273855"/>
            <a:chOff x="0" y="0"/>
            <a:chExt cx="72126" cy="721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126" cy="72126"/>
            </a:xfrm>
            <a:custGeom>
              <a:avLst/>
              <a:gdLst/>
              <a:ahLst/>
              <a:cxnLst/>
              <a:rect r="r" b="b" t="t" l="l"/>
              <a:pathLst>
                <a:path h="72126" w="72126">
                  <a:moveTo>
                    <a:pt x="0" y="0"/>
                  </a:moveTo>
                  <a:lnTo>
                    <a:pt x="72126" y="0"/>
                  </a:lnTo>
                  <a:lnTo>
                    <a:pt x="72126" y="72126"/>
                  </a:lnTo>
                  <a:lnTo>
                    <a:pt x="0" y="721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126" cy="110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34840" y="5710285"/>
            <a:ext cx="273855" cy="273855"/>
            <a:chOff x="0" y="0"/>
            <a:chExt cx="72126" cy="721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126" cy="72126"/>
            </a:xfrm>
            <a:custGeom>
              <a:avLst/>
              <a:gdLst/>
              <a:ahLst/>
              <a:cxnLst/>
              <a:rect r="r" b="b" t="t" l="l"/>
              <a:pathLst>
                <a:path h="72126" w="72126">
                  <a:moveTo>
                    <a:pt x="0" y="0"/>
                  </a:moveTo>
                  <a:lnTo>
                    <a:pt x="72126" y="0"/>
                  </a:lnTo>
                  <a:lnTo>
                    <a:pt x="72126" y="72126"/>
                  </a:lnTo>
                  <a:lnTo>
                    <a:pt x="0" y="721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2126" cy="110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34840" y="7404127"/>
            <a:ext cx="273855" cy="273855"/>
            <a:chOff x="0" y="0"/>
            <a:chExt cx="72126" cy="721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126" cy="72126"/>
            </a:xfrm>
            <a:custGeom>
              <a:avLst/>
              <a:gdLst/>
              <a:ahLst/>
              <a:cxnLst/>
              <a:rect r="r" b="b" t="t" l="l"/>
              <a:pathLst>
                <a:path h="72126" w="72126">
                  <a:moveTo>
                    <a:pt x="0" y="0"/>
                  </a:moveTo>
                  <a:lnTo>
                    <a:pt x="72126" y="0"/>
                  </a:lnTo>
                  <a:lnTo>
                    <a:pt x="72126" y="72126"/>
                  </a:lnTo>
                  <a:lnTo>
                    <a:pt x="0" y="721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2126" cy="110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247812" y="4332066"/>
            <a:ext cx="1888429" cy="1622868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800202" y="1705195"/>
            <a:ext cx="1888429" cy="1622868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800202" y="6958936"/>
            <a:ext cx="1888429" cy="1622868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934840" y="2100387"/>
            <a:ext cx="587494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PROBLEM STATEMENT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58465" y="3696170"/>
            <a:ext cx="3567547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</a:t>
            </a:r>
            <a:r>
              <a:rPr lang="en-US" sz="19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ommunication between humans and computers is often unimodal, limiting accessibility.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58465" y="5404702"/>
            <a:ext cx="3453749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Ex</a:t>
            </a:r>
            <a:r>
              <a:rPr lang="en-US" sz="19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isting systems may not provide real-time, accurate, and interactive conversions.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58465" y="7116027"/>
            <a:ext cx="3453749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</a:t>
            </a:r>
            <a:r>
              <a:rPr lang="en-US" sz="19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 is a need for a unified, efficient model that handles both TTS and STT with measurable accuracy.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6655" y="2460777"/>
            <a:ext cx="1854690" cy="124256"/>
            <a:chOff x="0" y="0"/>
            <a:chExt cx="488478" cy="32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61306" y="4678138"/>
            <a:ext cx="1502223" cy="15022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008193" y="1570750"/>
            <a:ext cx="827161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5967" y="3303462"/>
            <a:ext cx="6279301" cy="441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Build a tw</a:t>
            </a: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o-way converter between text and speech.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Ensure high transcription accuracy using Wav2Vec2.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Provide natural voice synthesis using gTTS.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Evaluate performance using Word Error Rate (WER).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Develop an interactive user interface using Gradio.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02515" y="2161509"/>
            <a:ext cx="5856883" cy="5033259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36805" t="0" r="-36805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214462" y="5003430"/>
            <a:ext cx="5856883" cy="5033259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0" t="-8181" r="0" b="-8181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54972" y="2686876"/>
            <a:ext cx="6431287" cy="5895116"/>
            <a:chOff x="0" y="0"/>
            <a:chExt cx="665044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5044" cy="609600"/>
            </a:xfrm>
            <a:custGeom>
              <a:avLst/>
              <a:gdLst/>
              <a:ahLst/>
              <a:cxnLst/>
              <a:rect r="r" b="b" t="t" l="l"/>
              <a:pathLst>
                <a:path h="609600" w="665044">
                  <a:moveTo>
                    <a:pt x="46184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65044" y="609600"/>
                  </a:lnTo>
                  <a:lnTo>
                    <a:pt x="46184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6184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66790" y="3334609"/>
            <a:ext cx="6431287" cy="5895116"/>
            <a:chOff x="0" y="0"/>
            <a:chExt cx="665044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5044" cy="609600"/>
            </a:xfrm>
            <a:custGeom>
              <a:avLst/>
              <a:gdLst/>
              <a:ahLst/>
              <a:cxnLst/>
              <a:rect r="r" b="b" t="t" l="l"/>
              <a:pathLst>
                <a:path h="609600" w="665044">
                  <a:moveTo>
                    <a:pt x="46184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65044" y="609600"/>
                  </a:lnTo>
                  <a:lnTo>
                    <a:pt x="46184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6184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701023" y="1444326"/>
            <a:ext cx="6431287" cy="5895116"/>
            <a:chOff x="0" y="0"/>
            <a:chExt cx="665044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5044" cy="609600"/>
            </a:xfrm>
            <a:custGeom>
              <a:avLst/>
              <a:gdLst/>
              <a:ahLst/>
              <a:cxnLst/>
              <a:rect r="r" b="b" t="t" l="l"/>
              <a:pathLst>
                <a:path h="609600" w="665044">
                  <a:moveTo>
                    <a:pt x="46184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65044" y="609600"/>
                  </a:lnTo>
                  <a:lnTo>
                    <a:pt x="461844" y="0"/>
                  </a:lnTo>
                  <a:close/>
                </a:path>
              </a:pathLst>
            </a:custGeom>
            <a:blipFill>
              <a:blip r:embed="rId2"/>
              <a:stretch>
                <a:fillRect l="-34641" t="0" r="-3464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020825" y="4391884"/>
            <a:ext cx="6431287" cy="5895116"/>
            <a:chOff x="0" y="0"/>
            <a:chExt cx="665044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5044" cy="609600"/>
            </a:xfrm>
            <a:custGeom>
              <a:avLst/>
              <a:gdLst/>
              <a:ahLst/>
              <a:cxnLst/>
              <a:rect r="r" b="b" t="t" l="l"/>
              <a:pathLst>
                <a:path h="609600" w="665044">
                  <a:moveTo>
                    <a:pt x="46184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65044" y="609600"/>
                  </a:lnTo>
                  <a:lnTo>
                    <a:pt x="461844" y="0"/>
                  </a:lnTo>
                  <a:close/>
                </a:path>
              </a:pathLst>
            </a:custGeom>
            <a:blipFill>
              <a:blip r:embed="rId3"/>
              <a:stretch>
                <a:fillRect l="-18872" t="0" r="-1887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205649" y="3083443"/>
            <a:ext cx="1854690" cy="124256"/>
            <a:chOff x="0" y="0"/>
            <a:chExt cx="488478" cy="327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05649" y="4070920"/>
            <a:ext cx="677751" cy="6777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205649" y="2098166"/>
            <a:ext cx="3755718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 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92974" y="3985195"/>
            <a:ext cx="3012619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</a:t>
            </a:r>
            <a:r>
              <a:rPr lang="en-US" sz="2000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or </a:t>
            </a:r>
            <a:r>
              <a:rPr lang="en-US" b="true" sz="2000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Text-to-Speech (TTS)</a:t>
            </a:r>
            <a:r>
              <a:rPr lang="en-US" sz="2000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User-input text (English).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96469" y="4199293"/>
            <a:ext cx="496110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01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215174" y="5336017"/>
            <a:ext cx="4099945" cy="1358900"/>
            <a:chOff x="0" y="0"/>
            <a:chExt cx="5466593" cy="181186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226200"/>
              <a:ext cx="903667" cy="90366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1BD1">
                      <a:alpha val="58000"/>
                    </a:srgbClr>
                  </a:gs>
                  <a:gs pos="100000">
                    <a:srgbClr val="0085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449767" y="-76200"/>
              <a:ext cx="4016826" cy="1888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9FCFE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F</a:t>
              </a:r>
              <a:r>
                <a:rPr lang="en-US" sz="1999">
                  <a:solidFill>
                    <a:srgbClr val="F9FCFE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or </a:t>
              </a:r>
              <a:r>
                <a:rPr lang="en-US" b="true" sz="1999">
                  <a:solidFill>
                    <a:srgbClr val="F9FCFE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Speech-to-Text (STT)</a:t>
              </a:r>
              <a:r>
                <a:rPr lang="en-US" sz="1999">
                  <a:solidFill>
                    <a:srgbClr val="F9FCFE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: Recorded or uploaded WAV/MP3 files sampled at 16 kHz.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1094" y="422763"/>
              <a:ext cx="661480" cy="434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9FCFE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02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205649" y="7152117"/>
            <a:ext cx="4185670" cy="2063750"/>
            <a:chOff x="0" y="0"/>
            <a:chExt cx="5580893" cy="275166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226200"/>
              <a:ext cx="922562" cy="903667"/>
              <a:chOff x="0" y="0"/>
              <a:chExt cx="829795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2979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29795">
                    <a:moveTo>
                      <a:pt x="0" y="0"/>
                    </a:moveTo>
                    <a:lnTo>
                      <a:pt x="829795" y="0"/>
                    </a:lnTo>
                    <a:lnTo>
                      <a:pt x="829795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1BD1">
                      <a:alpha val="58000"/>
                    </a:srgbClr>
                  </a:gs>
                  <a:gs pos="100000">
                    <a:srgbClr val="0085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82979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480080" y="-76200"/>
              <a:ext cx="4100813" cy="2827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F9FCFE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M</a:t>
              </a:r>
              <a:r>
                <a:rPr lang="en-US" sz="1999" b="true">
                  <a:solidFill>
                    <a:srgbClr val="F9FCFE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odel Reference:</a:t>
              </a:r>
            </a:p>
            <a:p>
              <a:pPr algn="l"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9FCFE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Wav2Vec2 (Facebook pretrained model) for STT</a:t>
              </a:r>
            </a:p>
            <a:p>
              <a:pPr algn="l"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9FCFE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gTTS API for TTS</a:t>
              </a:r>
            </a:p>
            <a:p>
              <a:pPr algn="l">
                <a:lnSpc>
                  <a:spcPts val="2799"/>
                </a:lnSpc>
                <a:spcBef>
                  <a:spcPct val="0"/>
                </a:spcBef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23625" y="422763"/>
              <a:ext cx="675311" cy="434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9FCFE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78360" y="1275993"/>
            <a:ext cx="1854690" cy="124256"/>
            <a:chOff x="0" y="0"/>
            <a:chExt cx="488478" cy="32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17488" y="5652699"/>
            <a:ext cx="3679191" cy="4634301"/>
            <a:chOff x="0" y="0"/>
            <a:chExt cx="483964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964" cy="609600"/>
            </a:xfrm>
            <a:custGeom>
              <a:avLst/>
              <a:gdLst/>
              <a:ahLst/>
              <a:cxnLst/>
              <a:rect r="r" b="b" t="t" l="l"/>
              <a:pathLst>
                <a:path h="609600" w="483964">
                  <a:moveTo>
                    <a:pt x="28076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83964" y="609600"/>
                  </a:lnTo>
                  <a:lnTo>
                    <a:pt x="28076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76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69766" y="0"/>
            <a:ext cx="3089534" cy="4634301"/>
            <a:chOff x="0" y="0"/>
            <a:chExt cx="406400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028700" y="1275993"/>
          <a:ext cx="9083467" cy="8701248"/>
        </p:xfrm>
        <a:graphic>
          <a:graphicData uri="http://schemas.openxmlformats.org/drawingml/2006/table">
            <a:tbl>
              <a:tblPr/>
              <a:tblGrid>
                <a:gridCol w="3027822"/>
                <a:gridCol w="3027822"/>
                <a:gridCol w="3027822"/>
              </a:tblGrid>
              <a:tr h="14003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Times New Roman MT Bold"/>
                          <a:ea typeface="Times New Roman MT Bold"/>
                          <a:cs typeface="Times New Roman MT Bold"/>
                          <a:sym typeface="Times New Roman MT Bold"/>
                        </a:rPr>
                        <a:t>Task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Times New Roman MT Bold"/>
                          <a:ea typeface="Times New Roman MT Bold"/>
                          <a:cs typeface="Times New Roman MT Bold"/>
                          <a:sym typeface="Times New Roman MT Bold"/>
                        </a:rPr>
                        <a:t>Library /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Times New Roman MT Bold"/>
                          <a:ea typeface="Times New Roman MT Bold"/>
                          <a:cs typeface="Times New Roman MT Bold"/>
                          <a:sym typeface="Times New Roman M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3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Times New Roman MT Bold"/>
                          <a:ea typeface="Times New Roman MT Bold"/>
                          <a:cs typeface="Times New Roman MT Bold"/>
                          <a:sym typeface="Times New Roman MT Bold"/>
                        </a:rPr>
                        <a:t>Text to Speech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gTTS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Converts English text to natural voice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3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Speech to 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Wav2Vec2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Deep learning model for transcription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9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Accuracy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JiWER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Calculates Word Error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3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Interface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Gradio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Builds interactive web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9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Audio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Librosa, SoundFile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Handle and sample audio files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5" id="15"/>
          <p:cNvGrpSpPr/>
          <p:nvPr/>
        </p:nvGrpSpPr>
        <p:grpSpPr>
          <a:xfrm rot="0">
            <a:off x="10342873" y="1385747"/>
            <a:ext cx="7383858" cy="7826549"/>
            <a:chOff x="0" y="0"/>
            <a:chExt cx="9845144" cy="1043539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637471" cy="463747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575543" y="2708394"/>
              <a:ext cx="4637471" cy="463747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6957" t="0" r="-181678" b="0"/>
                </a:stretch>
              </a:blip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5797928"/>
              <a:ext cx="4637471" cy="463747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207673" y="5633862"/>
              <a:ext cx="4637471" cy="463747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207673" y="0"/>
              <a:ext cx="4637471" cy="463747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17710" t="0" r="-114942" b="0"/>
                </a:stretch>
              </a:blipFill>
            </p:spPr>
          </p:sp>
        </p:grpSp>
      </p:grpSp>
      <p:sp>
        <p:nvSpPr>
          <p:cNvPr name="TextBox 26" id="26"/>
          <p:cNvSpPr txBox="true"/>
          <p:nvPr/>
        </p:nvSpPr>
        <p:spPr>
          <a:xfrm rot="0">
            <a:off x="1028700" y="498158"/>
            <a:ext cx="6988788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ALGO</a:t>
            </a:r>
            <a:r>
              <a:rPr lang="en-US" b="true" sz="3600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RITHMS / TOOLS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2804" y="1028700"/>
            <a:ext cx="1854690" cy="124256"/>
            <a:chOff x="0" y="0"/>
            <a:chExt cx="488478" cy="32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151596"/>
            <a:ext cx="1888429" cy="162286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27232" y="7792230"/>
            <a:ext cx="1888429" cy="1622868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373838" y="1453168"/>
            <a:ext cx="5924728" cy="7961931"/>
            <a:chOff x="0" y="0"/>
            <a:chExt cx="3663950" cy="49237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69960" t="0" r="-6996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CED1D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07565" y="339090"/>
            <a:ext cx="4019126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METHODOLOGY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2790" y="1856321"/>
            <a:ext cx="7686961" cy="7071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30" indent="-388615" lvl="1">
              <a:lnSpc>
                <a:spcPts val="5039"/>
              </a:lnSpc>
              <a:buAutoNum type="arabicPeriod" startAt="1"/>
            </a:pPr>
            <a:r>
              <a:rPr lang="en-US" b="true" sz="35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Input Capture: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User enters text or rec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ords/upload speech.</a:t>
            </a:r>
          </a:p>
          <a:p>
            <a:pPr algn="just" marL="777230" indent="-388615" lvl="1">
              <a:lnSpc>
                <a:spcPts val="5039"/>
              </a:lnSpc>
              <a:buAutoNum type="arabicPeriod" startAt="1"/>
            </a:pPr>
            <a:r>
              <a:rPr lang="en-US" b="true" sz="35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Text → Speech Conversion: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gTTS generates MP3 output.</a:t>
            </a:r>
          </a:p>
          <a:p>
            <a:pPr algn="just" marL="777230" indent="-388615" lvl="1">
              <a:lnSpc>
                <a:spcPts val="5039"/>
              </a:lnSpc>
              <a:buAutoNum type="arabicPeriod" startAt="1"/>
            </a:pPr>
            <a:r>
              <a:rPr lang="en-US" b="true" sz="35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Speech → Text Conversion: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Wav2Vec2 processes and outputs text.</a:t>
            </a:r>
          </a:p>
          <a:p>
            <a:pPr algn="just" marL="777230" indent="-388615" lvl="1">
              <a:lnSpc>
                <a:spcPts val="5039"/>
              </a:lnSpc>
              <a:buAutoNum type="arabicPeriod" startAt="1"/>
            </a:pPr>
            <a:r>
              <a:rPr lang="en-US" b="true" sz="35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Accuracy Evaluation: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JiWER computes WER and accuracy %.</a:t>
            </a:r>
          </a:p>
          <a:p>
            <a:pPr algn="just" marL="777230" indent="-388615" lvl="1">
              <a:lnSpc>
                <a:spcPts val="5039"/>
              </a:lnSpc>
              <a:buAutoNum type="arabicPeriod" startAt="1"/>
            </a:pPr>
            <a:r>
              <a:rPr lang="en-US" b="true" sz="35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Interface: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Gradio organizes these into three tabs for user interaction.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28723" y="2182030"/>
            <a:ext cx="1854690" cy="124256"/>
            <a:chOff x="0" y="0"/>
            <a:chExt cx="488478" cy="32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547139"/>
            <a:ext cx="12131822" cy="515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</a:t>
            </a: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uccessful bidirectional conversion between text and speech.</a:t>
            </a:r>
          </a:p>
          <a:p>
            <a:pPr algn="l" marL="777234" indent="-388617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 transcription accuracy for clear English speech.</a:t>
            </a:r>
          </a:p>
          <a:p>
            <a:pPr algn="l" marL="777234" indent="-388617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WER &lt; 10% in most test cases.</a:t>
            </a:r>
          </a:p>
          <a:p>
            <a:pPr algn="l" marL="777234" indent="-388617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User-friendly interface with real-time feedback.</a:t>
            </a:r>
          </a:p>
          <a:p>
            <a:pPr algn="l" marL="777234" indent="-388617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Verified model performance via JiWER accuracy evaluation.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49422" y="2969822"/>
            <a:ext cx="5439209" cy="3452547"/>
          </a:xfrm>
          <a:custGeom>
            <a:avLst/>
            <a:gdLst/>
            <a:ahLst/>
            <a:cxnLst/>
            <a:rect r="r" b="b" t="t" l="l"/>
            <a:pathLst>
              <a:path h="3452547" w="5439209">
                <a:moveTo>
                  <a:pt x="0" y="0"/>
                </a:moveTo>
                <a:lnTo>
                  <a:pt x="5439209" y="0"/>
                </a:lnTo>
                <a:lnTo>
                  <a:pt x="5439209" y="3452548"/>
                </a:lnTo>
                <a:lnTo>
                  <a:pt x="0" y="3452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48591" y="1276075"/>
            <a:ext cx="709780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9FCF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2C54">
                <a:alpha val="100000"/>
              </a:srgbClr>
            </a:gs>
            <a:gs pos="100000">
              <a:srgbClr val="07003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88631" y="7520059"/>
            <a:ext cx="599369" cy="1738241"/>
            <a:chOff x="0" y="0"/>
            <a:chExt cx="157859" cy="457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9" cy="457808"/>
            </a:xfrm>
            <a:custGeom>
              <a:avLst/>
              <a:gdLst/>
              <a:ahLst/>
              <a:cxnLst/>
              <a:rect r="r" b="b" t="t" l="l"/>
              <a:pathLst>
                <a:path h="457808" w="157859">
                  <a:moveTo>
                    <a:pt x="0" y="0"/>
                  </a:moveTo>
                  <a:lnTo>
                    <a:pt x="157859" y="0"/>
                  </a:lnTo>
                  <a:lnTo>
                    <a:pt x="157859" y="457808"/>
                  </a:lnTo>
                  <a:lnTo>
                    <a:pt x="0" y="457808"/>
                  </a:lnTo>
                  <a:close/>
                </a:path>
              </a:pathLst>
            </a:custGeom>
            <a:gradFill rotWithShape="true">
              <a:gsLst>
                <a:gs pos="0">
                  <a:srgbClr val="0085FF">
                    <a:alpha val="0"/>
                  </a:srgbClr>
                </a:gs>
                <a:gs pos="100000">
                  <a:srgbClr val="001BD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9" cy="49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23769" y="797278"/>
            <a:ext cx="1854690" cy="124256"/>
            <a:chOff x="0" y="0"/>
            <a:chExt cx="488478" cy="32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478" cy="32726"/>
            </a:xfrm>
            <a:custGeom>
              <a:avLst/>
              <a:gdLst/>
              <a:ahLst/>
              <a:cxnLst/>
              <a:rect r="r" b="b" t="t" l="l"/>
              <a:pathLst>
                <a:path h="32726" w="488478">
                  <a:moveTo>
                    <a:pt x="0" y="0"/>
                  </a:moveTo>
                  <a:lnTo>
                    <a:pt x="488478" y="0"/>
                  </a:lnTo>
                  <a:lnTo>
                    <a:pt x="488478" y="32726"/>
                  </a:lnTo>
                  <a:lnTo>
                    <a:pt x="0" y="3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1BD1">
                    <a:alpha val="58000"/>
                  </a:srgbClr>
                </a:gs>
                <a:gs pos="100000">
                  <a:srgbClr val="0085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478" cy="70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76431" y="1910533"/>
            <a:ext cx="14452439" cy="4353797"/>
          </a:xfrm>
          <a:custGeom>
            <a:avLst/>
            <a:gdLst/>
            <a:ahLst/>
            <a:cxnLst/>
            <a:rect r="r" b="b" t="t" l="l"/>
            <a:pathLst>
              <a:path h="4353797" w="14452439">
                <a:moveTo>
                  <a:pt x="0" y="0"/>
                </a:moveTo>
                <a:lnTo>
                  <a:pt x="14452439" y="0"/>
                </a:lnTo>
                <a:lnTo>
                  <a:pt x="14452439" y="4353797"/>
                </a:lnTo>
                <a:lnTo>
                  <a:pt x="0" y="435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02211" y="41628"/>
            <a:ext cx="709780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OUTPUT SCREENSHOTS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22693" y="6568082"/>
            <a:ext cx="3771801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9FCF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View of the Gradio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DAG2S4awyv8</dc:identifier>
  <dcterms:modified xsi:type="dcterms:W3CDTF">2011-08-01T06:04:30Z</dcterms:modified>
  <cp:revision>1</cp:revision>
  <dc:title>Text to Speech and Speech to Text Converter</dc:title>
</cp:coreProperties>
</file>